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E1FE"/>
    <a:srgbClr val="080808"/>
    <a:srgbClr val="FFFFFF"/>
    <a:srgbClr val="F836DC"/>
    <a:srgbClr val="6CAFF8"/>
    <a:srgbClr val="020272"/>
    <a:srgbClr val="FF9933"/>
    <a:srgbClr val="FFFF00"/>
    <a:srgbClr val="6DFFFF"/>
    <a:srgbClr val="0303E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9303" autoAdjust="0"/>
  </p:normalViewPr>
  <p:slideViewPr>
    <p:cSldViewPr>
      <p:cViewPr varScale="1">
        <p:scale>
          <a:sx n="45" d="100"/>
          <a:sy n="45" d="100"/>
        </p:scale>
        <p:origin x="-19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2A4C90-46F2-40BD-8FE3-FF473A15EEEC}" type="datetimeFigureOut">
              <a:rPr lang="en-US" smtClean="0"/>
              <a:pPr/>
              <a:t>5/11/2009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EB2849-6E2B-498D-886A-998F6AAF792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AE52-8A7A-43DE-A931-B61FC3820B1B}" type="datetimeFigureOut">
              <a:rPr lang="en-US" smtClean="0"/>
              <a:pPr/>
              <a:t>5/11/2009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F038F-7364-44EC-B671-A0356DB761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AE52-8A7A-43DE-A931-B61FC3820B1B}" type="datetimeFigureOut">
              <a:rPr lang="en-US" smtClean="0"/>
              <a:pPr/>
              <a:t>5/11/2009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F038F-7364-44EC-B671-A0356DB761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AE52-8A7A-43DE-A931-B61FC3820B1B}" type="datetimeFigureOut">
              <a:rPr lang="en-US" smtClean="0"/>
              <a:pPr/>
              <a:t>5/11/2009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F038F-7364-44EC-B671-A0356DB761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AE52-8A7A-43DE-A931-B61FC3820B1B}" type="datetimeFigureOut">
              <a:rPr lang="en-US" smtClean="0"/>
              <a:pPr/>
              <a:t>5/11/2009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F038F-7364-44EC-B671-A0356DB761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AE52-8A7A-43DE-A931-B61FC3820B1B}" type="datetimeFigureOut">
              <a:rPr lang="en-US" smtClean="0"/>
              <a:pPr/>
              <a:t>5/11/2009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F038F-7364-44EC-B671-A0356DB761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AE52-8A7A-43DE-A931-B61FC3820B1B}" type="datetimeFigureOut">
              <a:rPr lang="en-US" smtClean="0"/>
              <a:pPr/>
              <a:t>5/11/2009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F038F-7364-44EC-B671-A0356DB761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AE52-8A7A-43DE-A931-B61FC3820B1B}" type="datetimeFigureOut">
              <a:rPr lang="en-US" smtClean="0"/>
              <a:pPr/>
              <a:t>5/11/2009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F038F-7364-44EC-B671-A0356DB761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AE52-8A7A-43DE-A931-B61FC3820B1B}" type="datetimeFigureOut">
              <a:rPr lang="en-US" smtClean="0"/>
              <a:pPr/>
              <a:t>5/11/2009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F038F-7364-44EC-B671-A0356DB761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AE52-8A7A-43DE-A931-B61FC3820B1B}" type="datetimeFigureOut">
              <a:rPr lang="en-US" smtClean="0"/>
              <a:pPr/>
              <a:t>5/11/2009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F038F-7364-44EC-B671-A0356DB761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AE52-8A7A-43DE-A931-B61FC3820B1B}" type="datetimeFigureOut">
              <a:rPr lang="en-US" smtClean="0"/>
              <a:pPr/>
              <a:t>5/11/2009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F038F-7364-44EC-B671-A0356DB761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AE52-8A7A-43DE-A931-B61FC3820B1B}" type="datetimeFigureOut">
              <a:rPr lang="en-US" smtClean="0"/>
              <a:pPr/>
              <a:t>5/11/2009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F038F-7364-44EC-B671-A0356DB761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76AE52-8A7A-43DE-A931-B61FC3820B1B}" type="datetimeFigureOut">
              <a:rPr lang="en-US" smtClean="0"/>
              <a:pPr/>
              <a:t>5/11/2009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F038F-7364-44EC-B671-A0356DB7617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home.pacbell.net/kidwell5/aebio.html" TargetMode="External"/><Relationship Id="rId2" Type="http://schemas.openxmlformats.org/officeDocument/2006/relationships/hyperlink" Target="http://nobelprize.org/nobel_prizes/physics/laureates/1921/einstein-bio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gif"/><Relationship Id="rId5" Type="http://schemas.openxmlformats.org/officeDocument/2006/relationships/hyperlink" Target="http://www.neatorama.com/2007/03/26/10-strange-facts-about-einstein/" TargetMode="External"/><Relationship Id="rId4" Type="http://schemas.openxmlformats.org/officeDocument/2006/relationships/hyperlink" Target="http://en.wikipedia.org/wiki/Albert_Einstein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66800"/>
            <a:ext cx="6172200" cy="4953001"/>
          </a:xfrm>
        </p:spPr>
        <p:txBody>
          <a:bodyPr>
            <a:normAutofit fontScale="90000"/>
          </a:bodyPr>
          <a:lstStyle/>
          <a:p>
            <a:r>
              <a:rPr lang="en-US" sz="4000" b="1" dirty="0">
                <a:ln>
                  <a:solidFill>
                    <a:srgbClr val="3BFFEC"/>
                  </a:solidFill>
                </a:ln>
                <a:latin typeface="Arial Black" pitchFamily="34" charset="0"/>
              </a:rPr>
              <a:t>This presentation was created under the fair use exemption of the U.S. Copyright law. Educational fair use guidelines were followed, and further use is restricted.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1979 0.0162 -0.03715 0.03611 -0.06198 -0.01898 C -0.08472 -0.06945 -0.04826 -0.0919 -0.02865 -0.11111 C -0.01042 -0.10695 0.0099 -0.10995 0.02622 -0.09838 C 0.05278 -0.07963 0.05972 -0.02107 0.06667 0.00972 C 0.0651 0.03079 0.07153 0.05648 0.06181 0.07315 C 0.03576 0.11782 -0.05764 0.08217 -0.07378 0.0794 C -0.09288 0.05833 -0.12049 0.04583 -0.13108 0.01597 C -0.15764 -0.0588 -0.12292 -0.17801 -0.08108 -0.22523 C -0.05434 -0.25556 -0.01441 -0.25486 0.01892 -0.26968 C 0.04514 -0.26227 0.07604 -0.26875 0.09757 -0.24745 C 0.20469 -0.14167 0.19844 0.22338 0.20712 0.29861 C 0.19445 0.38634 0.21754 0.50046 0.16892 0.56204 C 0.13281 0.60764 0.0684 0.55486 0.02135 0.53333 C -0.09531 0.48009 -0.20555 0.4044 -0.3191 0.33981 C -0.33733 0.21273 -0.375 0.08819 -0.37378 -0.0412 C -0.37326 -0.09838 -0.35 -0.16158 -0.31441 -0.19352 C -0.19826 -0.29815 0.03542 -0.29306 0.15712 -0.30463 C 0.20313 -0.28958 0.26892 -0.30347 0.28333 -0.22847 C 0.28854 -0.20162 0.28646 -0.17338 0.28802 -0.14583 C 0.27778 -0.08241 0.28472 -0.00903 0.25712 0.04444 C 0.2441 0.06967 0.21111 0.04884 0.18802 0.04768 C 0.14358 0.0456 0.09913 0.03912 0.05469 0.03495 C 0.05226 0.03287 0.02431 0.00972 0.01667 0.00648 C 0.01129 0.00417 0.00556 0.00463 0 0.00324 C -0.0033 0.00255 -0.00955 0.0044 -0.00955 0 C -0.00955 -0.00417 -0.00312 0 0 0 Z " pathEditMode="relative" ptsTypes="fffffffffffffffffffffffffff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6DFFFF"/>
            </a:gs>
            <a:gs pos="17999">
              <a:schemeClr val="bg1"/>
            </a:gs>
            <a:gs pos="24000">
              <a:srgbClr val="00B0F0"/>
            </a:gs>
            <a:gs pos="57000">
              <a:srgbClr val="0000FE"/>
            </a:gs>
            <a:gs pos="61000">
              <a:schemeClr val="bg1"/>
            </a:gs>
            <a:gs pos="66000">
              <a:srgbClr val="020272"/>
            </a:gs>
            <a:gs pos="82001">
              <a:schemeClr val="bg1"/>
            </a:gs>
            <a:gs pos="100000">
              <a:schemeClr val="tx1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457200"/>
            <a:ext cx="709750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rgbClr val="F836DC"/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They cut up his brain and gave it to scientists </a:t>
            </a:r>
            <a:endParaRPr lang="en-US" sz="5400" b="1" cap="all" spc="0" dirty="0">
              <a:ln w="9000" cmpd="sng">
                <a:solidFill>
                  <a:srgbClr val="F836DC"/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00347" y="2967335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" name="Picture 3" descr="brai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3352800"/>
            <a:ext cx="3588532" cy="2913888"/>
          </a:xfrm>
          <a:prstGeom prst="rect">
            <a:avLst/>
          </a:prstGeom>
        </p:spPr>
      </p:pic>
      <p:pic>
        <p:nvPicPr>
          <p:cNvPr id="6" name="Picture 5" descr="crazy scientis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25741"/>
            <a:ext cx="3453130" cy="32322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350"/>
                            </p:stCondLst>
                            <p:childTnLst>
                              <p:par>
                                <p:cTn id="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350"/>
                            </p:stCondLst>
                            <p:childTnLst>
                              <p:par>
                                <p:cTn id="2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381000"/>
            <a:ext cx="8017901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Einstein’s brain:</a:t>
            </a:r>
          </a:p>
          <a:p>
            <a:pPr algn="ctr">
              <a:buFont typeface="Arial" pitchFamily="34" charset="0"/>
              <a:buChar char="•"/>
            </a:pPr>
            <a:r>
              <a:rPr lang="en-US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Certain parts were denser </a:t>
            </a:r>
          </a:p>
          <a:p>
            <a:pPr algn="ctr">
              <a:buFont typeface="Arial" pitchFamily="34" charset="0"/>
              <a:buChar char="•"/>
            </a:pPr>
            <a:r>
              <a:rPr lang="en-US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It was missing a “wrinkle”</a:t>
            </a:r>
            <a:endParaRPr lang="en-U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3" name="Picture 2" descr="scientis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3810000"/>
            <a:ext cx="3905250" cy="252494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44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3000" y="1066800"/>
            <a:ext cx="422429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4500" cmpd="dbl">
                  <a:solidFill>
                    <a:srgbClr val="0AE1FE"/>
                  </a:solidFill>
                  <a:prstDash val="solid"/>
                  <a:miter lim="800000"/>
                </a:ln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My resources</a:t>
            </a:r>
            <a:endParaRPr lang="en-US" sz="5400" b="1" cap="none" spc="0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  <a:p>
            <a:pPr algn="ctr"/>
            <a:endParaRPr lang="en-U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38200" y="3886200"/>
            <a:ext cx="7543800" cy="2308324"/>
          </a:xfrm>
          <a:prstGeom prst="rect">
            <a:avLst/>
          </a:prstGeom>
          <a:solidFill>
            <a:srgbClr val="FFFF00"/>
          </a:solidFill>
          <a:ln w="57150">
            <a:solidFill>
              <a:srgbClr val="0AE1FE"/>
            </a:solidFill>
          </a:ln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FFFFFF"/>
                </a:solidFill>
                <a:hlinkClick r:id="rId2"/>
              </a:rPr>
              <a:t>http://nobelprize.org/nobel_prizes/physics/laureates/1921/einstein-bio.html</a:t>
            </a:r>
            <a:r>
              <a:rPr lang="en-US" sz="2400" dirty="0" smtClean="0">
                <a:solidFill>
                  <a:srgbClr val="FFFFFF"/>
                </a:solidFill>
              </a:rPr>
              <a:t/>
            </a:r>
            <a:br>
              <a:rPr lang="en-US" sz="2400" dirty="0" smtClean="0">
                <a:solidFill>
                  <a:srgbClr val="FFFFFF"/>
                </a:solidFill>
              </a:rPr>
            </a:br>
            <a:r>
              <a:rPr lang="en-US" sz="2400" dirty="0" smtClean="0">
                <a:solidFill>
                  <a:srgbClr val="FFFFFF"/>
                </a:solidFill>
                <a:hlinkClick r:id="rId3"/>
              </a:rPr>
              <a:t>http://home.pacbell.net/kidwell5/aebio.html</a:t>
            </a:r>
            <a:r>
              <a:rPr lang="en-US" sz="2400" dirty="0" smtClean="0">
                <a:solidFill>
                  <a:srgbClr val="FFFFFF"/>
                </a:solidFill>
              </a:rPr>
              <a:t/>
            </a:r>
            <a:br>
              <a:rPr lang="en-US" sz="2400" dirty="0" smtClean="0">
                <a:solidFill>
                  <a:srgbClr val="FFFFFF"/>
                </a:solidFill>
              </a:rPr>
            </a:br>
            <a:r>
              <a:rPr lang="en-US" sz="2400" dirty="0" smtClean="0">
                <a:solidFill>
                  <a:srgbClr val="FFFFFF"/>
                </a:solidFill>
                <a:hlinkClick r:id="rId4"/>
              </a:rPr>
              <a:t>http://en.wikipedia.org/wiki/Albert_Einstein</a:t>
            </a:r>
            <a:r>
              <a:rPr lang="en-US" sz="2400" dirty="0" smtClean="0">
                <a:solidFill>
                  <a:srgbClr val="FFFFFF"/>
                </a:solidFill>
              </a:rPr>
              <a:t/>
            </a:r>
            <a:br>
              <a:rPr lang="en-US" sz="2400" dirty="0" smtClean="0">
                <a:solidFill>
                  <a:srgbClr val="FFFFFF"/>
                </a:solidFill>
              </a:rPr>
            </a:br>
            <a:r>
              <a:rPr lang="en-US" sz="2400" dirty="0" smtClean="0">
                <a:solidFill>
                  <a:srgbClr val="FFFFFF"/>
                </a:solidFill>
                <a:hlinkClick r:id="rId5"/>
              </a:rPr>
              <a:t>http://www.neatorama.com/2007/03/26/10-strange-facts-about-einstein/</a:t>
            </a:r>
            <a:r>
              <a:rPr lang="en-US" sz="2400" dirty="0" smtClean="0">
                <a:solidFill>
                  <a:srgbClr val="FFFFFF"/>
                </a:solidFill>
              </a:rPr>
              <a:t> </a:t>
            </a: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4" name="Picture 3" descr="books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67400" y="457200"/>
            <a:ext cx="2819400" cy="2442968"/>
          </a:xfrm>
          <a:prstGeom prst="rect">
            <a:avLst/>
          </a:prstGeom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00">
              <a:schemeClr val="tx1"/>
            </a:gs>
            <a:gs pos="36000">
              <a:srgbClr val="E451FD"/>
            </a:gs>
            <a:gs pos="47000">
              <a:schemeClr val="tx1"/>
            </a:gs>
            <a:gs pos="60001">
              <a:srgbClr val="3BFFEC"/>
            </a:gs>
            <a:gs pos="71001">
              <a:schemeClr val="tx1"/>
            </a:gs>
            <a:gs pos="81000">
              <a:srgbClr val="1E21AE"/>
            </a:gs>
            <a:gs pos="100000">
              <a:schemeClr val="tx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lbert Einstein!!!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4114800"/>
            <a:ext cx="1858518" cy="232898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85800" y="304800"/>
            <a:ext cx="778450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905">
                  <a:solidFill>
                    <a:srgbClr val="3BFFEC"/>
                  </a:solidFill>
                </a:ln>
                <a:effectLst>
                  <a:glow rad="101600">
                    <a:srgbClr val="3BFFEC">
                      <a:alpha val="60000"/>
                    </a:srgb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50" endPos="85000" dir="5400000" sy="-100000" algn="bl" rotWithShape="0"/>
                </a:effectLst>
                <a:latin typeface="Algerian" pitchFamily="82" charset="0"/>
              </a:rPr>
              <a:t>Albert </a:t>
            </a:r>
            <a:r>
              <a:rPr lang="en-US" sz="7200" b="1" dirty="0" smtClean="0">
                <a:ln w="1905">
                  <a:solidFill>
                    <a:srgbClr val="3BFFEC"/>
                  </a:solidFill>
                </a:ln>
                <a:effectLst>
                  <a:glow rad="101600">
                    <a:srgbClr val="3BFFEC">
                      <a:alpha val="60000"/>
                    </a:srgb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50" endPos="85000" dir="5400000" sy="-100000" algn="bl" rotWithShape="0"/>
                </a:effectLst>
                <a:latin typeface="Algerian" pitchFamily="82" charset="0"/>
              </a:rPr>
              <a:t>Einstein</a:t>
            </a:r>
            <a:endParaRPr lang="en-US" sz="7200" b="1" cap="none" spc="0" dirty="0">
              <a:ln w="1905">
                <a:solidFill>
                  <a:srgbClr val="3BFFEC"/>
                </a:solidFill>
              </a:ln>
              <a:effectLst>
                <a:glow rad="101600">
                  <a:srgbClr val="3BFFEC">
                    <a:alpha val="60000"/>
                  </a:srgbClr>
                </a:glow>
                <a:innerShdw blurRad="69850" dist="43180" dir="5400000">
                  <a:srgbClr val="000000">
                    <a:alpha val="65000"/>
                  </a:srgbClr>
                </a:innerShdw>
                <a:reflection blurRad="6350" stA="55000" endA="50" endPos="85000" dir="5400000" sy="-100000" algn="bl" rotWithShape="0"/>
              </a:effectLst>
              <a:latin typeface="Algerian" pitchFamily="82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2000" y="1828800"/>
            <a:ext cx="494706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317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26FE2B"/>
                </a:solidFill>
                <a:effectLst>
                  <a:glow rad="101600">
                    <a:srgbClr val="FFFFFF"/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50" endPos="85000" dir="5400000" sy="-100000" algn="bl" rotWithShape="0"/>
                </a:effectLst>
                <a:latin typeface="Forte" pitchFamily="66" charset="0"/>
              </a:rPr>
              <a:t>Born on March 14,1879</a:t>
            </a:r>
            <a:endParaRPr lang="en-US" sz="5400" b="0" cap="none" spc="0" dirty="0">
              <a:ln w="3175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rgbClr val="26FE2B"/>
              </a:solidFill>
              <a:effectLst>
                <a:glow rad="101600">
                  <a:srgbClr val="FFFFFF"/>
                </a:glow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55000" endA="50" endPos="85000" dir="5400000" sy="-100000" algn="bl" rotWithShape="0"/>
              </a:effectLst>
              <a:latin typeface="Forte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495800" y="2667000"/>
            <a:ext cx="46482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9050">
                  <a:solidFill>
                    <a:srgbClr val="26FE2B"/>
                  </a:solidFill>
                </a:ln>
                <a:effectLst>
                  <a:glow rad="101600">
                    <a:srgbClr val="89FFBE"/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Died on April 18,1955</a:t>
            </a:r>
            <a:endParaRPr lang="en-US" sz="5400" b="1" cap="none" spc="0" dirty="0">
              <a:ln w="19050">
                <a:solidFill>
                  <a:srgbClr val="26FE2B"/>
                </a:solidFill>
              </a:ln>
              <a:effectLst>
                <a:glow rad="101600">
                  <a:srgbClr val="89FFBE"/>
                </a:glow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0">
              <a:schemeClr val="tx1"/>
            </a:gs>
            <a:gs pos="57000">
              <a:srgbClr val="3BFFEC"/>
            </a:gs>
            <a:gs pos="0">
              <a:srgbClr val="FF00FF"/>
            </a:gs>
            <a:gs pos="87000">
              <a:srgbClr val="750DFF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schoolnet.gov.mt/sinemaculachoir/Photos/1992Ulm/Ulm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3400" y="0"/>
            <a:ext cx="4048125" cy="2466975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609600" y="685800"/>
            <a:ext cx="4343400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all" spc="0" dirty="0" smtClean="0">
                <a:ln w="28575" cmpd="sng">
                  <a:solidFill>
                    <a:schemeClr val="tx1"/>
                  </a:solidFill>
                  <a:prstDash val="solid"/>
                </a:ln>
                <a:solidFill>
                  <a:srgbClr val="40F6CB"/>
                </a:solidFill>
                <a:effectLst>
                  <a:glow rad="101600">
                    <a:srgbClr val="750DFF">
                      <a:alpha val="60000"/>
                    </a:srgbClr>
                  </a:glow>
                  <a:reflection blurRad="12700" stA="28000" endPos="45000" dist="1000" dir="5400000" sy="-100000" algn="bl" rotWithShape="0"/>
                </a:effectLst>
                <a:latin typeface="Snap ITC" pitchFamily="82" charset="0"/>
              </a:rPr>
              <a:t>He was bor</a:t>
            </a:r>
            <a:r>
              <a:rPr lang="en-US" sz="4000" b="1" cap="all" dirty="0" smtClean="0">
                <a:ln w="28575" cmpd="sng">
                  <a:solidFill>
                    <a:schemeClr val="tx1"/>
                  </a:solidFill>
                  <a:prstDash val="solid"/>
                </a:ln>
                <a:solidFill>
                  <a:srgbClr val="40F6CB"/>
                </a:solidFill>
                <a:effectLst>
                  <a:glow rad="101600">
                    <a:srgbClr val="750DFF">
                      <a:alpha val="60000"/>
                    </a:srgbClr>
                  </a:glow>
                  <a:reflection blurRad="12700" stA="28000" endPos="45000" dist="1000" dir="5400000" sy="-100000" algn="bl" rotWithShape="0"/>
                </a:effectLst>
                <a:latin typeface="Snap ITC" pitchFamily="82" charset="0"/>
              </a:rPr>
              <a:t>n in Ulm, kingdom of wuttiMburg, Germany</a:t>
            </a:r>
            <a:endParaRPr lang="en-US" sz="4000" b="1" cap="all" spc="0" dirty="0">
              <a:ln w="28575" cmpd="sng">
                <a:solidFill>
                  <a:schemeClr val="tx1"/>
                </a:solidFill>
                <a:prstDash val="solid"/>
              </a:ln>
              <a:solidFill>
                <a:srgbClr val="40F6CB"/>
              </a:solidFill>
              <a:effectLst>
                <a:glow rad="101600">
                  <a:srgbClr val="750DFF">
                    <a:alpha val="60000"/>
                  </a:srgbClr>
                </a:glow>
                <a:reflection blurRad="12700" stA="28000" endPos="45000" dist="1000" dir="5400000" sy="-100000" algn="bl" rotWithShape="0"/>
              </a:effectLst>
              <a:latin typeface="Snap ITC" pitchFamily="82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BFFEC"/>
            </a:gs>
            <a:gs pos="28000">
              <a:srgbClr val="0070C0"/>
            </a:gs>
            <a:gs pos="53000">
              <a:srgbClr val="750DFF"/>
            </a:gs>
            <a:gs pos="100000">
              <a:srgbClr val="FF6C1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odec.ca/projects/2004/abde4a0/public_html/e_mc2_blackboard_color_we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4238625"/>
            <a:ext cx="2971800" cy="2619375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457200" y="533400"/>
            <a:ext cx="8153400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3600" b="1" cap="all" dirty="0" smtClean="0">
                <a:ln>
                  <a:solidFill>
                    <a:srgbClr val="0000FE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Snap ITC" pitchFamily="82" charset="0"/>
              </a:rPr>
              <a:t>He was famous for many things like: </a:t>
            </a:r>
          </a:p>
          <a:p>
            <a:pPr>
              <a:buFont typeface="Arial" pitchFamily="34" charset="0"/>
              <a:buChar char="•"/>
            </a:pPr>
            <a:r>
              <a:rPr lang="en-US" sz="3600" b="1" cap="all" spc="0" dirty="0" smtClean="0">
                <a:ln>
                  <a:solidFill>
                    <a:srgbClr val="0000FE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Snap ITC" pitchFamily="82" charset="0"/>
              </a:rPr>
              <a:t>Physics</a:t>
            </a:r>
          </a:p>
          <a:p>
            <a:pPr>
              <a:buFont typeface="Arial" pitchFamily="34" charset="0"/>
              <a:buChar char="•"/>
            </a:pPr>
            <a:r>
              <a:rPr lang="en-US" sz="3600" b="1" cap="all" dirty="0" smtClean="0">
                <a:ln>
                  <a:solidFill>
                    <a:srgbClr val="0000FE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Snap ITC" pitchFamily="82" charset="0"/>
              </a:rPr>
              <a:t>Finding out that E=mc2</a:t>
            </a:r>
          </a:p>
          <a:p>
            <a:pPr>
              <a:buFont typeface="Arial" pitchFamily="34" charset="0"/>
              <a:buChar char="•"/>
            </a:pPr>
            <a:r>
              <a:rPr lang="en-US" sz="3600" b="1" cap="all" spc="0" dirty="0" smtClean="0">
                <a:ln>
                  <a:solidFill>
                    <a:srgbClr val="0000FE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Snap ITC" pitchFamily="82" charset="0"/>
              </a:rPr>
              <a:t>He had an incredibly high IQ</a:t>
            </a:r>
          </a:p>
          <a:p>
            <a:pPr>
              <a:buFont typeface="Arial" pitchFamily="34" charset="0"/>
              <a:buChar char="•"/>
            </a:pPr>
            <a:r>
              <a:rPr lang="en-US" sz="3600" b="1" cap="all" dirty="0" smtClean="0">
                <a:ln>
                  <a:solidFill>
                    <a:srgbClr val="0000FE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Snap ITC" pitchFamily="82" charset="0"/>
              </a:rPr>
              <a:t>Discovering theories</a:t>
            </a:r>
          </a:p>
          <a:p>
            <a:pPr>
              <a:buFont typeface="Arial" pitchFamily="34" charset="0"/>
              <a:buChar char="•"/>
            </a:pPr>
            <a:r>
              <a:rPr lang="en-US" sz="3600" b="1" cap="all" spc="0" dirty="0" smtClean="0">
                <a:ln>
                  <a:solidFill>
                    <a:srgbClr val="0000FE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Snap ITC" pitchFamily="82" charset="0"/>
              </a:rPr>
              <a:t>inventions</a:t>
            </a:r>
            <a:endParaRPr lang="en-US" sz="3600" b="1" cap="all" spc="0" dirty="0">
              <a:ln>
                <a:solidFill>
                  <a:srgbClr val="0000FE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Snap ITC" pitchFamily="82" charset="0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BFFEC"/>
            </a:gs>
            <a:gs pos="25000">
              <a:schemeClr val="tx1"/>
            </a:gs>
            <a:gs pos="50000">
              <a:srgbClr val="26FE2B"/>
            </a:gs>
            <a:gs pos="97000">
              <a:srgbClr val="FB5FE5"/>
            </a:gs>
            <a:gs pos="67000">
              <a:srgbClr val="0000FE"/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dailygalaxy.com/photos/uncategorized/2007/06/25/cassinigeneral_relativity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14800" y="2362200"/>
            <a:ext cx="3810000" cy="3810000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0" y="228600"/>
            <a:ext cx="6019800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all" spc="0" dirty="0" smtClean="0">
                <a:ln w="9000" cmpd="sng">
                  <a:solidFill>
                    <a:srgbClr val="66FFFF"/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Showcard Gothic" pitchFamily="82" charset="0"/>
              </a:rPr>
              <a:t>He  </a:t>
            </a:r>
            <a:r>
              <a:rPr lang="en-US" sz="4000" b="1" cap="all" dirty="0" smtClean="0">
                <a:ln w="9000" cmpd="sng">
                  <a:solidFill>
                    <a:srgbClr val="66FFFF"/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Showcard Gothic" pitchFamily="82" charset="0"/>
              </a:rPr>
              <a:t>w</a:t>
            </a:r>
            <a:r>
              <a:rPr lang="en-US" sz="4000" b="1" cap="all" spc="0" dirty="0" smtClean="0">
                <a:ln w="9000" cmpd="sng">
                  <a:solidFill>
                    <a:srgbClr val="66FFFF"/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Showcard Gothic" pitchFamily="82" charset="0"/>
              </a:rPr>
              <a:t>as  also  famous for  the  theory  of relativity  (space  and time  are  equal )</a:t>
            </a:r>
            <a:endParaRPr lang="en-US" sz="4000" b="1" cap="all" spc="0" dirty="0">
              <a:ln w="9000" cmpd="sng">
                <a:solidFill>
                  <a:srgbClr val="66FFFF"/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Showcard Gothic" pitchFamily="82" charset="0"/>
            </a:endParaRPr>
          </a:p>
        </p:txBody>
      </p:sp>
    </p:spTree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rgbClr val="000000"/>
            </a:gs>
            <a:gs pos="23000">
              <a:srgbClr val="0A128C"/>
            </a:gs>
            <a:gs pos="41000">
              <a:srgbClr val="181CC7"/>
            </a:gs>
            <a:gs pos="47000">
              <a:srgbClr val="7005D4"/>
            </a:gs>
            <a:gs pos="58000">
              <a:srgbClr val="8C3D91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762000"/>
            <a:ext cx="6362653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>
                  <a:solidFill>
                    <a:srgbClr val="66FFFF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Jokerman" pitchFamily="82" charset="0"/>
              </a:rPr>
              <a:t>He used to be Jewish but </a:t>
            </a:r>
            <a:r>
              <a:rPr lang="en-US" sz="5400" b="1" dirty="0" smtClean="0">
                <a:ln w="1905">
                  <a:solidFill>
                    <a:srgbClr val="66FFFF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Jokerman" pitchFamily="82" charset="0"/>
              </a:rPr>
              <a:t>he converted to Christianity</a:t>
            </a:r>
            <a:endParaRPr lang="en-US" sz="5400" b="1" cap="none" spc="0" dirty="0">
              <a:ln w="1905">
                <a:solidFill>
                  <a:srgbClr val="66FFFF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Jokerman" pitchFamily="82" charset="0"/>
            </a:endParaRPr>
          </a:p>
        </p:txBody>
      </p:sp>
      <p:pic>
        <p:nvPicPr>
          <p:cNvPr id="3" name="Picture 2" descr="haunic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0" y="3810000"/>
            <a:ext cx="1859983" cy="2581656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FE"/>
            </a:gs>
            <a:gs pos="13000">
              <a:srgbClr val="66FFFF"/>
            </a:gs>
            <a:gs pos="21001">
              <a:srgbClr val="0066FF"/>
            </a:gs>
            <a:gs pos="63000">
              <a:srgbClr val="3BFFEC"/>
            </a:gs>
            <a:gs pos="67000">
              <a:srgbClr val="00B9DE"/>
            </a:gs>
            <a:gs pos="69000">
              <a:srgbClr val="003399"/>
            </a:gs>
            <a:gs pos="82001">
              <a:srgbClr val="6DFFFF"/>
            </a:gs>
            <a:gs pos="100000">
              <a:schemeClr val="tx1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0"/>
            <a:ext cx="73354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6DFFFF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292100" dist="50800" dir="16200000">
                    <a:srgbClr val="6DFFFF"/>
                  </a:innerShdw>
                  <a:reflection blurRad="6350" stA="55000" endA="50" endPos="85000" dist="60007" dir="5400000" sy="-100000" algn="bl" rotWithShape="0"/>
                </a:effectLst>
              </a:rPr>
              <a:t>He married </a:t>
            </a:r>
            <a:r>
              <a:rPr lang="en-US" sz="5400" b="1" dirty="0" smtClean="0">
                <a:ln w="10541" cmpd="sng">
                  <a:solidFill>
                    <a:srgbClr val="6DFFFF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292100" dist="50800" dir="16200000">
                    <a:srgbClr val="6DFFFF"/>
                  </a:innerShdw>
                  <a:reflection blurRad="6350" stA="55000" endA="50" endPos="85000" dist="60007" dir="5400000" sy="-100000" algn="bl" rotWithShape="0"/>
                </a:effectLst>
              </a:rPr>
              <a:t>M</a:t>
            </a:r>
            <a:r>
              <a:rPr lang="en-US" sz="5400" b="1" cap="none" spc="0" dirty="0" smtClean="0">
                <a:ln w="10541" cmpd="sng">
                  <a:solidFill>
                    <a:srgbClr val="6DFFFF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innerShdw blurRad="292100" dist="50800" dir="16200000">
                    <a:srgbClr val="6DFFFF"/>
                  </a:innerShdw>
                  <a:reflection blurRad="6350" stA="55000" endA="50" endPos="85000" dist="60007" dir="5400000" sy="-100000" algn="bl" rotWithShape="0"/>
                </a:effectLst>
              </a:rPr>
              <a:t>elvia Mari</a:t>
            </a:r>
            <a:endParaRPr lang="en-US" sz="5400" b="1" cap="none" spc="0" dirty="0">
              <a:ln w="10541" cmpd="sng">
                <a:solidFill>
                  <a:srgbClr val="6DFFFF"/>
                </a:solidFill>
                <a:prstDash val="solid"/>
              </a:ln>
              <a:solidFill>
                <a:sysClr val="windowText" lastClr="000000"/>
              </a:solidFill>
              <a:effectLst>
                <a:innerShdw blurRad="292100" dist="50800" dir="16200000">
                  <a:srgbClr val="6DFFFF"/>
                </a:innerShdw>
                <a:reflection blurRad="6350" stA="55000" endA="50" endPos="85000" dist="60007" dir="5400000" sy="-100000" algn="bl" rotWithShape="0"/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43000" y="4724400"/>
            <a:ext cx="74682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rgbClr val="7700FA"/>
                  </a:solidFill>
                  <a:prstDash val="solid"/>
                </a:ln>
                <a:solidFill>
                  <a:srgbClr val="FF0066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THEN HE HAD TWO SONS</a:t>
            </a:r>
            <a:endParaRPr lang="en-US" sz="5400" b="1" cap="all" spc="0" dirty="0">
              <a:ln w="9000" cmpd="sng">
                <a:solidFill>
                  <a:srgbClr val="7700FA"/>
                </a:solidFill>
                <a:prstDash val="solid"/>
              </a:ln>
              <a:solidFill>
                <a:srgbClr val="FF0066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Picture 4" descr="marriage ring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0" y="1828800"/>
            <a:ext cx="3657600" cy="2078334"/>
          </a:xfrm>
          <a:prstGeom prst="rect">
            <a:avLst/>
          </a:prstGeom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5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6DFFFF"/>
            </a:gs>
            <a:gs pos="20000">
              <a:srgbClr val="6271FE"/>
            </a:gs>
            <a:gs pos="50000">
              <a:srgbClr val="003399"/>
            </a:gs>
            <a:gs pos="96000">
              <a:srgbClr val="6600CC"/>
            </a:gs>
            <a:gs pos="72000">
              <a:srgbClr val="0303EF"/>
            </a:gs>
            <a:gs pos="100000">
              <a:srgbClr val="000066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1" y="685800"/>
            <a:ext cx="883919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spc="-300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11B5EF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Other  stuff  about  Einstein</a:t>
            </a:r>
            <a:endParaRPr lang="en-US" sz="5400" b="1" cap="all" spc="-300" dirty="0">
              <a:ln w="9000" cmpd="sng">
                <a:solidFill>
                  <a:schemeClr val="tx1"/>
                </a:solidFill>
                <a:prstDash val="solid"/>
              </a:ln>
              <a:solidFill>
                <a:srgbClr val="11B5EF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19200" y="2438400"/>
            <a:ext cx="6057853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buFont typeface="Wingdings" pitchFamily="2" charset="2"/>
              <a:buChar char="v"/>
            </a:pPr>
            <a:r>
              <a:rPr lang="en-US" sz="44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7700FA"/>
                </a:solidFill>
              </a:rPr>
              <a:t>His parents thought he was  mentally disabled</a:t>
            </a:r>
          </a:p>
          <a:p>
            <a:pPr algn="ctr">
              <a:buFont typeface="Wingdings" pitchFamily="2" charset="2"/>
              <a:buChar char="v"/>
            </a:pPr>
            <a:r>
              <a:rPr lang="en-US" sz="44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7700FA"/>
                </a:solidFill>
              </a:rPr>
              <a:t>Speech difficulty</a:t>
            </a:r>
            <a:endParaRPr lang="en-US" sz="4400" b="1" cap="none" spc="0" dirty="0">
              <a:ln w="10541" cmpd="sng">
                <a:solidFill>
                  <a:schemeClr val="tx1"/>
                </a:solidFill>
                <a:prstDash val="solid"/>
              </a:ln>
              <a:solidFill>
                <a:srgbClr val="7700FA"/>
              </a:solidFill>
              <a:effectLst/>
            </a:endParaRPr>
          </a:p>
        </p:txBody>
      </p:sp>
      <p:pic>
        <p:nvPicPr>
          <p:cNvPr id="4" name="Picture 3" descr="mouth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5600" y="4746015"/>
            <a:ext cx="1828800" cy="1604596"/>
          </a:xfrm>
          <a:prstGeom prst="rect">
            <a:avLst/>
          </a:prstGeom>
        </p:spPr>
      </p:pic>
      <p:pic>
        <p:nvPicPr>
          <p:cNvPr id="6" name="Picture 5" descr="ca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5105400"/>
            <a:ext cx="1676400" cy="1258325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FF00"/>
            </a:gs>
            <a:gs pos="17999">
              <a:schemeClr val="bg1"/>
            </a:gs>
            <a:gs pos="24000">
              <a:srgbClr val="FF0066"/>
            </a:gs>
            <a:gs pos="57000">
              <a:srgbClr val="0000FE"/>
            </a:gs>
            <a:gs pos="61000">
              <a:schemeClr val="bg1"/>
            </a:gs>
            <a:gs pos="66000">
              <a:srgbClr val="012473"/>
            </a:gs>
            <a:gs pos="82001">
              <a:schemeClr val="bg1"/>
            </a:gs>
            <a:gs pos="100000">
              <a:schemeClr val="tx1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67000" y="457200"/>
            <a:ext cx="37882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6CAFF8"/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His theories:</a:t>
            </a:r>
            <a:endParaRPr lang="en-US" sz="5400" b="1" cap="none" spc="0" dirty="0">
              <a:ln w="17780" cmpd="sng">
                <a:solidFill>
                  <a:srgbClr val="6CAFF8"/>
                </a:solidFill>
                <a:prstDash val="solid"/>
                <a:miter lim="800000"/>
              </a:ln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9600" y="2057400"/>
            <a:ext cx="7097500" cy="3046988"/>
          </a:xfrm>
          <a:prstGeom prst="rect">
            <a:avLst/>
          </a:prstGeom>
          <a:noFill/>
          <a:scene3d>
            <a:camera prst="orthographicFront"/>
            <a:lightRig rig="sunrise" dir="t"/>
          </a:scene3d>
          <a:sp3d prstMaterial="dkEdge"/>
        </p:spPr>
        <p:txBody>
          <a:bodyPr wrap="square" lIns="91440" tIns="45720" rIns="91440" bIns="4572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3200" b="1" cap="all" spc="0" dirty="0" smtClean="0">
                <a:ln w="9000" cmpd="sng">
                  <a:solidFill>
                    <a:srgbClr val="6DFFFF"/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Eras Bold ITC" pitchFamily="34" charset="0"/>
              </a:rPr>
              <a:t>In the fourth world war humans will be using rocks for weapons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b="1" cap="all" dirty="0" smtClean="0">
                <a:ln w="9000" cmpd="sng">
                  <a:solidFill>
                    <a:srgbClr val="6DFFFF"/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Eras Bold ITC" pitchFamily="34" charset="0"/>
              </a:rPr>
              <a:t>When the bees disappear humans will only have 4 years to live</a:t>
            </a:r>
            <a:endParaRPr lang="en-US" sz="3200" b="1" cap="all" spc="0" dirty="0">
              <a:ln w="9000" cmpd="sng">
                <a:solidFill>
                  <a:srgbClr val="6DFFFF"/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Eras Bold ITC" pitchFamily="34" charset="0"/>
            </a:endParaRPr>
          </a:p>
        </p:txBody>
      </p:sp>
      <p:pic>
        <p:nvPicPr>
          <p:cNvPr id="5" name="Picture 4" descr="be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0" y="4800600"/>
            <a:ext cx="1393903" cy="152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177</Words>
  <Application>Microsoft Office PowerPoint</Application>
  <PresentationFormat>On-screen Show (4:3)</PresentationFormat>
  <Paragraphs>28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This presentation was created under the fair use exemption of the U.S. Copyright law. Educational fair use guidelines were followed, and further use is restricted.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Underwood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presentation was created under the fair use exemption of the U.S. Copyright law. Educational fair use guidelines were followed, and further use is restricted. </dc:title>
  <dc:creator>USER</dc:creator>
  <cp:lastModifiedBy>USER</cp:lastModifiedBy>
  <cp:revision>23</cp:revision>
  <dcterms:created xsi:type="dcterms:W3CDTF">2009-04-30T19:55:22Z</dcterms:created>
  <dcterms:modified xsi:type="dcterms:W3CDTF">2009-05-11T19:51:53Z</dcterms:modified>
</cp:coreProperties>
</file>